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8" r:id="rId3"/>
    <p:sldId id="300" r:id="rId4"/>
    <p:sldId id="304" r:id="rId5"/>
    <p:sldId id="306" r:id="rId6"/>
    <p:sldId id="305" r:id="rId7"/>
    <p:sldId id="308" r:id="rId8"/>
    <p:sldId id="324" r:id="rId9"/>
    <p:sldId id="309" r:id="rId10"/>
    <p:sldId id="310" r:id="rId11"/>
    <p:sldId id="311" r:id="rId12"/>
    <p:sldId id="312" r:id="rId13"/>
    <p:sldId id="313" r:id="rId14"/>
    <p:sldId id="314" r:id="rId15"/>
    <p:sldId id="303" r:id="rId16"/>
    <p:sldId id="307" r:id="rId17"/>
    <p:sldId id="322" r:id="rId18"/>
    <p:sldId id="315" r:id="rId19"/>
    <p:sldId id="323" r:id="rId20"/>
    <p:sldId id="325" r:id="rId21"/>
    <p:sldId id="326" r:id="rId22"/>
    <p:sldId id="317" r:id="rId23"/>
    <p:sldId id="318" r:id="rId24"/>
    <p:sldId id="319" r:id="rId25"/>
    <p:sldId id="320" r:id="rId26"/>
    <p:sldId id="321" r:id="rId27"/>
    <p:sldId id="327" r:id="rId28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03"/>
    <p:restoredTop sz="94637"/>
  </p:normalViewPr>
  <p:slideViewPr>
    <p:cSldViewPr snapToGrid="0" snapToObjects="1">
      <p:cViewPr varScale="1">
        <p:scale>
          <a:sx n="140" d="100"/>
          <a:sy n="140" d="100"/>
        </p:scale>
        <p:origin x="232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producerapi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consumerapi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/streams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connect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kafka.apache.org/intro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pl-PL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Apache Kafka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pl-PL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EEE7C0-AC60-9042-AA5B-3ADA70EE5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1870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Offset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37424"/>
            <a:ext cx="10515600" cy="5039539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unique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sequence</a:t>
            </a:r>
            <a:r>
              <a:rPr lang="pl-PL" dirty="0">
                <a:solidFill>
                  <a:schemeClr val="bg1"/>
                </a:solidFill>
              </a:rPr>
              <a:t> ID </a:t>
            </a:r>
            <a:r>
              <a:rPr lang="pl-PL" dirty="0" err="1">
                <a:solidFill>
                  <a:schemeClr val="bg1"/>
                </a:solidFill>
              </a:rPr>
              <a:t>called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offset.</a:t>
            </a:r>
          </a:p>
          <a:p>
            <a:r>
              <a:rPr lang="pl-PL" dirty="0">
                <a:solidFill>
                  <a:schemeClr val="bg1"/>
                </a:solidFill>
              </a:rPr>
              <a:t>Offset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unique</a:t>
            </a:r>
            <a:r>
              <a:rPr lang="pl-PL" dirty="0">
                <a:solidFill>
                  <a:schemeClr val="bg1"/>
                </a:solidFill>
              </a:rPr>
              <a:t> per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only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BDD14E0-DDE7-0240-B084-8F72735AC1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4052" y="2262245"/>
            <a:ext cx="6703896" cy="407267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585A986-4D5A-8E4B-9306-C33E3726998A}"/>
              </a:ext>
            </a:extLst>
          </p:cNvPr>
          <p:cNvSpPr txBox="1"/>
          <p:nvPr/>
        </p:nvSpPr>
        <p:spPr>
          <a:xfrm>
            <a:off x="2744052" y="6492875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5372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Replicas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b="1" dirty="0" err="1">
                <a:solidFill>
                  <a:schemeClr val="bg1"/>
                </a:solidFill>
              </a:rPr>
              <a:t>Replica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backup of a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Replication </a:t>
            </a:r>
            <a:r>
              <a:rPr lang="pl-PL" dirty="0" err="1">
                <a:solidFill>
                  <a:schemeClr val="bg1"/>
                </a:solidFill>
              </a:rPr>
              <a:t>factor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tells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how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many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identical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should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created</a:t>
            </a:r>
            <a:r>
              <a:rPr lang="pl-PL" dirty="0">
                <a:solidFill>
                  <a:schemeClr val="bg1"/>
                </a:solidFill>
              </a:rPr>
              <a:t> on the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Replicas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read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write</a:t>
            </a:r>
            <a:r>
              <a:rPr lang="pl-PL" dirty="0">
                <a:solidFill>
                  <a:schemeClr val="bg1"/>
                </a:solidFill>
              </a:rPr>
              <a:t> data. </a:t>
            </a:r>
          </a:p>
          <a:p>
            <a:r>
              <a:rPr lang="pl-PL" dirty="0" err="1">
                <a:solidFill>
                  <a:schemeClr val="bg1"/>
                </a:solidFill>
              </a:rPr>
              <a:t>They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prevent</a:t>
            </a:r>
            <a:r>
              <a:rPr lang="pl-PL" dirty="0">
                <a:solidFill>
                  <a:schemeClr val="bg1"/>
                </a:solidFill>
              </a:rPr>
              <a:t> data </a:t>
            </a:r>
            <a:r>
              <a:rPr lang="pl-PL" dirty="0" err="1">
                <a:solidFill>
                  <a:schemeClr val="bg1"/>
                </a:solidFill>
              </a:rPr>
              <a:t>loss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There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be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many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replicas</a:t>
            </a:r>
            <a:r>
              <a:rPr lang="pl-PL" dirty="0">
                <a:solidFill>
                  <a:schemeClr val="bg1"/>
                </a:solidFill>
              </a:rPr>
              <a:t> of a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One </a:t>
            </a:r>
            <a:r>
              <a:rPr lang="pl-PL" b="1" dirty="0">
                <a:solidFill>
                  <a:schemeClr val="bg1"/>
                </a:solidFill>
              </a:rPr>
              <a:t>leader</a:t>
            </a:r>
            <a:r>
              <a:rPr lang="pl-PL" dirty="0">
                <a:solidFill>
                  <a:schemeClr val="bg1"/>
                </a:solidFill>
              </a:rPr>
              <a:t> and </a:t>
            </a:r>
            <a:r>
              <a:rPr lang="pl-PL" dirty="0" err="1">
                <a:solidFill>
                  <a:schemeClr val="bg1"/>
                </a:solidFill>
              </a:rPr>
              <a:t>many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b="1" dirty="0" err="1">
                <a:solidFill>
                  <a:schemeClr val="bg1"/>
                </a:solidFill>
              </a:rPr>
              <a:t>followers</a:t>
            </a:r>
            <a:endParaRPr lang="pl-PL" b="1" dirty="0">
              <a:solidFill>
                <a:schemeClr val="bg1"/>
              </a:solidFill>
            </a:endParaRPr>
          </a:p>
          <a:p>
            <a:r>
              <a:rPr lang="pl-PL" b="1" dirty="0">
                <a:solidFill>
                  <a:schemeClr val="bg1"/>
                </a:solidFill>
              </a:rPr>
              <a:t>In-</a:t>
            </a:r>
            <a:r>
              <a:rPr lang="pl-PL" b="1" dirty="0" err="1">
                <a:solidFill>
                  <a:schemeClr val="bg1"/>
                </a:solidFill>
              </a:rPr>
              <a:t>Sync</a:t>
            </a:r>
            <a:r>
              <a:rPr lang="pl-PL" b="1" dirty="0">
                <a:solidFill>
                  <a:schemeClr val="bg1"/>
                </a:solidFill>
              </a:rPr>
              <a:t> </a:t>
            </a:r>
            <a:r>
              <a:rPr lang="pl-PL" b="1" dirty="0" err="1">
                <a:solidFill>
                  <a:schemeClr val="bg1"/>
                </a:solidFill>
              </a:rPr>
              <a:t>Replica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replica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i="1" dirty="0" err="1">
                <a:solidFill>
                  <a:schemeClr val="bg1"/>
                </a:solidFill>
              </a:rPr>
              <a:t>enough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to be </a:t>
            </a:r>
            <a:r>
              <a:rPr lang="pl-PL" dirty="0" err="1">
                <a:solidFill>
                  <a:schemeClr val="bg1"/>
                </a:solidFill>
              </a:rPr>
              <a:t>considered</a:t>
            </a:r>
            <a:r>
              <a:rPr lang="pl-PL" dirty="0">
                <a:solidFill>
                  <a:schemeClr val="bg1"/>
                </a:solidFill>
              </a:rPr>
              <a:t> in </a:t>
            </a:r>
            <a:r>
              <a:rPr lang="pl-PL" b="1" dirty="0" err="1">
                <a:solidFill>
                  <a:schemeClr val="bg1"/>
                </a:solidFill>
              </a:rPr>
              <a:t>partition</a:t>
            </a:r>
            <a:r>
              <a:rPr lang="pl-PL" b="1" dirty="0">
                <a:solidFill>
                  <a:schemeClr val="bg1"/>
                </a:solidFill>
              </a:rPr>
              <a:t> leader </a:t>
            </a:r>
            <a:r>
              <a:rPr lang="pl-PL" b="1" dirty="0" err="1">
                <a:solidFill>
                  <a:schemeClr val="bg1"/>
                </a:solidFill>
              </a:rPr>
              <a:t>election</a:t>
            </a:r>
            <a:endParaRPr lang="pl-PL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539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Brokers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Broker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Kafka </a:t>
            </a:r>
            <a:r>
              <a:rPr lang="pl-PL" dirty="0" err="1">
                <a:solidFill>
                  <a:schemeClr val="bg1"/>
                </a:solidFill>
              </a:rPr>
              <a:t>server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manages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Receives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messages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Assigns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offsets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Commits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storage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disk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broker </a:t>
            </a:r>
            <a:r>
              <a:rPr lang="pl-PL" dirty="0" err="1">
                <a:solidFill>
                  <a:schemeClr val="bg1"/>
                </a:solidFill>
              </a:rPr>
              <a:t>may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have</a:t>
            </a:r>
            <a:r>
              <a:rPr lang="pl-PL" dirty="0">
                <a:solidFill>
                  <a:schemeClr val="bg1"/>
                </a:solidFill>
              </a:rPr>
              <a:t> zero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per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. 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04664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Cluster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When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than</a:t>
            </a:r>
            <a:r>
              <a:rPr lang="pl-PL" dirty="0">
                <a:solidFill>
                  <a:schemeClr val="bg1"/>
                </a:solidFill>
              </a:rPr>
              <a:t> one broker, </a:t>
            </a:r>
            <a:r>
              <a:rPr lang="pl-PL" dirty="0" err="1">
                <a:solidFill>
                  <a:schemeClr val="bg1"/>
                </a:solidFill>
              </a:rPr>
              <a:t>it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called</a:t>
            </a:r>
            <a:r>
              <a:rPr lang="pl-PL" dirty="0">
                <a:solidFill>
                  <a:schemeClr val="bg1"/>
                </a:solidFill>
              </a:rPr>
              <a:t> a Kafka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A Kafka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expanded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without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downtime</a:t>
            </a:r>
            <a:r>
              <a:rPr lang="pl-PL" dirty="0">
                <a:solidFill>
                  <a:schemeClr val="bg1"/>
                </a:solidFill>
              </a:rPr>
              <a:t>.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51504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Zookeeper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dirty="0">
                <a:solidFill>
                  <a:schemeClr val="bg1"/>
                </a:solidFill>
              </a:rPr>
              <a:t>It </a:t>
            </a:r>
            <a:r>
              <a:rPr lang="pl-PL" sz="2800" dirty="0" err="1">
                <a:solidFill>
                  <a:schemeClr val="bg1"/>
                </a:solidFill>
              </a:rPr>
              <a:t>backups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  <a:r>
              <a:rPr lang="pl-PL" sz="2800" dirty="0" err="1">
                <a:solidFill>
                  <a:schemeClr val="bg1"/>
                </a:solidFill>
              </a:rPr>
              <a:t>date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critical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metadata</a:t>
            </a:r>
            <a:r>
              <a:rPr lang="pl-PL" sz="2800" dirty="0">
                <a:solidFill>
                  <a:schemeClr val="bg1"/>
                </a:solidFill>
              </a:rPr>
              <a:t> of Kafka Cluster</a:t>
            </a:r>
          </a:p>
          <a:p>
            <a:pPr marL="0" indent="0">
              <a:buNone/>
            </a:pPr>
            <a:r>
              <a:rPr lang="pl-PL" sz="2800" dirty="0" err="1">
                <a:solidFill>
                  <a:schemeClr val="bg1"/>
                </a:solidFill>
              </a:rPr>
              <a:t>Responsible</a:t>
            </a:r>
            <a:r>
              <a:rPr lang="pl-PL" sz="2800" dirty="0">
                <a:solidFill>
                  <a:schemeClr val="bg1"/>
                </a:solidFill>
              </a:rPr>
              <a:t> for </a:t>
            </a:r>
            <a:r>
              <a:rPr lang="pl-PL" sz="2800" dirty="0" err="1">
                <a:solidFill>
                  <a:schemeClr val="bg1"/>
                </a:solidFill>
              </a:rPr>
              <a:t>ellection</a:t>
            </a:r>
            <a:endParaRPr lang="pl-PL" sz="28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Stores </a:t>
            </a:r>
            <a:r>
              <a:rPr lang="pl-PL" dirty="0" err="1">
                <a:solidFill>
                  <a:schemeClr val="bg1"/>
                </a:solidFill>
              </a:rPr>
              <a:t>ACLs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pl-PL" sz="2800" dirty="0">
                <a:solidFill>
                  <a:schemeClr val="bg1"/>
                </a:solidFill>
              </a:rPr>
              <a:t>Stores list of </a:t>
            </a:r>
            <a:r>
              <a:rPr lang="pl-PL" sz="2800" dirty="0" err="1">
                <a:solidFill>
                  <a:schemeClr val="bg1"/>
                </a:solidFill>
              </a:rPr>
              <a:t>available</a:t>
            </a:r>
            <a:r>
              <a:rPr lang="pl-PL" sz="2800" dirty="0">
                <a:solidFill>
                  <a:schemeClr val="bg1"/>
                </a:solidFill>
              </a:rPr>
              <a:t> Kafka </a:t>
            </a:r>
            <a:r>
              <a:rPr lang="pl-PL" sz="2800" dirty="0" err="1">
                <a:solidFill>
                  <a:schemeClr val="bg1"/>
                </a:solidFill>
              </a:rPr>
              <a:t>brokers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018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3A9876-D0EC-CC4A-9E13-259D545406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2891" r="1" b="3970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Kafka Features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281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Multi </a:t>
            </a:r>
            <a:r>
              <a:rPr lang="pl-PL" dirty="0" err="1">
                <a:solidFill>
                  <a:schemeClr val="bg1"/>
                </a:solidFill>
              </a:rPr>
              <a:t>Tenancy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deploy</a:t>
            </a:r>
            <a:r>
              <a:rPr lang="pl-PL" dirty="0">
                <a:solidFill>
                  <a:schemeClr val="bg1"/>
                </a:solidFill>
              </a:rPr>
              <a:t> Kafka as a </a:t>
            </a:r>
            <a:r>
              <a:rPr lang="pl-PL" dirty="0" err="1">
                <a:solidFill>
                  <a:schemeClr val="bg1"/>
                </a:solidFill>
              </a:rPr>
              <a:t>multi-tenant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solution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>
                <a:solidFill>
                  <a:schemeClr val="bg1"/>
                </a:solidFill>
              </a:rPr>
              <a:t>Multi-</a:t>
            </a:r>
            <a:r>
              <a:rPr lang="pl-PL" dirty="0" err="1">
                <a:solidFill>
                  <a:schemeClr val="bg1"/>
                </a:solidFill>
              </a:rPr>
              <a:t>tenancy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enabled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configuring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consume</a:t>
            </a:r>
            <a:r>
              <a:rPr lang="pl-PL" dirty="0">
                <a:solidFill>
                  <a:schemeClr val="bg1"/>
                </a:solidFill>
              </a:rPr>
              <a:t> data</a:t>
            </a:r>
          </a:p>
          <a:p>
            <a:r>
              <a:rPr lang="pl-PL" dirty="0" err="1">
                <a:solidFill>
                  <a:schemeClr val="bg1"/>
                </a:solidFill>
              </a:rPr>
              <a:t>Support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quotas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 err="1">
                <a:solidFill>
                  <a:schemeClr val="bg1"/>
                </a:solidFill>
              </a:rPr>
              <a:t>administrators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define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quotas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control</a:t>
            </a:r>
            <a:r>
              <a:rPr lang="pl-PL" dirty="0">
                <a:solidFill>
                  <a:schemeClr val="bg1"/>
                </a:solidFill>
              </a:rPr>
              <a:t> the broker </a:t>
            </a:r>
            <a:r>
              <a:rPr lang="pl-PL" dirty="0" err="1">
                <a:solidFill>
                  <a:schemeClr val="bg1"/>
                </a:solidFill>
              </a:rPr>
              <a:t>resources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clients</a:t>
            </a:r>
            <a:r>
              <a:rPr lang="pl-PL" dirty="0">
                <a:solidFill>
                  <a:schemeClr val="bg1"/>
                </a:solidFill>
              </a:rPr>
              <a:t>.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6639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Geo</a:t>
            </a:r>
            <a:r>
              <a:rPr lang="pl-PL" dirty="0">
                <a:solidFill>
                  <a:schemeClr val="bg1"/>
                </a:solidFill>
              </a:rPr>
              <a:t> Replication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</a:t>
            </a:r>
            <a:r>
              <a:rPr lang="pl-PL" dirty="0" err="1">
                <a:solidFill>
                  <a:schemeClr val="bg1"/>
                </a:solidFill>
              </a:rPr>
              <a:t>MirrorMaker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provides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geo-replication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support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across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multiple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datacenters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regions</a:t>
            </a:r>
          </a:p>
          <a:p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passive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scenarios</a:t>
            </a:r>
            <a:r>
              <a:rPr lang="pl-PL" dirty="0">
                <a:solidFill>
                  <a:schemeClr val="bg1"/>
                </a:solidFill>
              </a:rPr>
              <a:t> for backup and </a:t>
            </a:r>
            <a:r>
              <a:rPr lang="pl-PL" dirty="0" err="1">
                <a:solidFill>
                  <a:schemeClr val="bg1"/>
                </a:solidFill>
              </a:rPr>
              <a:t>recovery</a:t>
            </a:r>
            <a:r>
              <a:rPr lang="pl-PL" dirty="0">
                <a:solidFill>
                  <a:schemeClr val="bg1"/>
                </a:solidFill>
              </a:rPr>
              <a:t>; </a:t>
            </a:r>
          </a:p>
          <a:p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scenarios</a:t>
            </a:r>
            <a:r>
              <a:rPr lang="pl-PL" dirty="0">
                <a:solidFill>
                  <a:schemeClr val="bg1"/>
                </a:solidFill>
              </a:rPr>
              <a:t> to place data </a:t>
            </a:r>
            <a:r>
              <a:rPr lang="pl-PL" dirty="0" err="1">
                <a:solidFill>
                  <a:schemeClr val="bg1"/>
                </a:solidFill>
              </a:rPr>
              <a:t>closer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your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users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717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Guarantees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At a high-</a:t>
            </a:r>
            <a:r>
              <a:rPr lang="pl-PL" dirty="0" err="1">
                <a:solidFill>
                  <a:schemeClr val="bg1"/>
                </a:solidFill>
              </a:rPr>
              <a:t>level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gives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following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guarantees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sent</a:t>
            </a:r>
            <a:r>
              <a:rPr lang="pl-PL" dirty="0">
                <a:solidFill>
                  <a:schemeClr val="bg1"/>
                </a:solidFill>
              </a:rPr>
              <a:t> by a </a:t>
            </a:r>
            <a:r>
              <a:rPr lang="pl-PL" dirty="0" err="1">
                <a:solidFill>
                  <a:schemeClr val="bg1"/>
                </a:solidFill>
              </a:rPr>
              <a:t>producer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particular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will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appended</a:t>
            </a:r>
            <a:r>
              <a:rPr lang="pl-PL" dirty="0">
                <a:solidFill>
                  <a:schemeClr val="bg1"/>
                </a:solidFill>
              </a:rPr>
              <a:t> in the order </a:t>
            </a:r>
            <a:r>
              <a:rPr lang="pl-PL" dirty="0" err="1">
                <a:solidFill>
                  <a:schemeClr val="bg1"/>
                </a:solidFill>
              </a:rPr>
              <a:t>they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sent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>
                <a:solidFill>
                  <a:schemeClr val="bg1"/>
                </a:solidFill>
              </a:rPr>
              <a:t>Consumer </a:t>
            </a:r>
            <a:r>
              <a:rPr lang="pl-PL" dirty="0" err="1">
                <a:solidFill>
                  <a:schemeClr val="bg1"/>
                </a:solidFill>
              </a:rPr>
              <a:t>sees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in the order </a:t>
            </a:r>
            <a:r>
              <a:rPr lang="pl-PL" dirty="0" err="1">
                <a:solidFill>
                  <a:schemeClr val="bg1"/>
                </a:solidFill>
              </a:rPr>
              <a:t>they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stored</a:t>
            </a:r>
            <a:r>
              <a:rPr lang="pl-PL" dirty="0">
                <a:solidFill>
                  <a:schemeClr val="bg1"/>
                </a:solidFill>
              </a:rPr>
              <a:t> in the log.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with </a:t>
            </a:r>
            <a:r>
              <a:rPr lang="pl-PL" dirty="0" err="1">
                <a:solidFill>
                  <a:schemeClr val="bg1"/>
                </a:solidFill>
              </a:rPr>
              <a:t>replication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factor</a:t>
            </a:r>
            <a:r>
              <a:rPr lang="pl-PL" dirty="0">
                <a:solidFill>
                  <a:schemeClr val="bg1"/>
                </a:solidFill>
              </a:rPr>
              <a:t> N, we </a:t>
            </a:r>
            <a:r>
              <a:rPr lang="pl-PL" dirty="0" err="1">
                <a:solidFill>
                  <a:schemeClr val="bg1"/>
                </a:solidFill>
              </a:rPr>
              <a:t>will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tolerate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up</a:t>
            </a:r>
            <a:r>
              <a:rPr lang="pl-PL" dirty="0">
                <a:solidFill>
                  <a:schemeClr val="bg1"/>
                </a:solidFill>
              </a:rPr>
              <a:t> to N-1 </a:t>
            </a:r>
            <a:r>
              <a:rPr lang="pl-PL" dirty="0" err="1">
                <a:solidFill>
                  <a:schemeClr val="bg1"/>
                </a:solidFill>
              </a:rPr>
              <a:t>server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failures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152272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Retention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remains</a:t>
            </a:r>
            <a:r>
              <a:rPr lang="pl-PL" dirty="0">
                <a:solidFill>
                  <a:schemeClr val="bg1"/>
                </a:solidFill>
              </a:rPr>
              <a:t> in the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for:</a:t>
            </a:r>
          </a:p>
          <a:p>
            <a:r>
              <a:rPr lang="pl-PL" dirty="0" err="1">
                <a:solidFill>
                  <a:schemeClr val="bg1"/>
                </a:solidFill>
              </a:rPr>
              <a:t>Configurable</a:t>
            </a:r>
            <a:r>
              <a:rPr lang="pl-PL" dirty="0">
                <a:solidFill>
                  <a:schemeClr val="bg1"/>
                </a:solidFill>
              </a:rPr>
              <a:t> period of </a:t>
            </a:r>
            <a:r>
              <a:rPr lang="pl-PL" dirty="0" err="1">
                <a:solidFill>
                  <a:schemeClr val="bg1"/>
                </a:solidFill>
              </a:rPr>
              <a:t>time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</a:p>
          <a:p>
            <a:r>
              <a:rPr lang="pl-PL" dirty="0" err="1">
                <a:solidFill>
                  <a:schemeClr val="bg1"/>
                </a:solidFill>
              </a:rPr>
              <a:t>Configurable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size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reached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Retention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set per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endParaRPr lang="pl-PL" dirty="0">
              <a:solidFill>
                <a:schemeClr val="bg1"/>
              </a:solidFill>
            </a:endParaRPr>
          </a:p>
          <a:p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913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What’s</a:t>
            </a:r>
            <a:r>
              <a:rPr lang="pl-PL" dirty="0">
                <a:solidFill>
                  <a:schemeClr val="bg1"/>
                </a:solidFill>
              </a:rPr>
              <a:t> Apache Kafka</a:t>
            </a:r>
          </a:p>
          <a:p>
            <a:r>
              <a:rPr lang="pl-PL" dirty="0">
                <a:solidFill>
                  <a:schemeClr val="bg1"/>
                </a:solidFill>
              </a:rPr>
              <a:t>Basic </a:t>
            </a:r>
            <a:r>
              <a:rPr lang="pl-PL" dirty="0" err="1">
                <a:solidFill>
                  <a:schemeClr val="bg1"/>
                </a:solidFill>
              </a:rPr>
              <a:t>concepts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Features</a:t>
            </a:r>
            <a:r>
              <a:rPr lang="pl-PL" dirty="0">
                <a:solidFill>
                  <a:schemeClr val="bg1"/>
                </a:solidFill>
              </a:rPr>
              <a:t> of Kafka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Kafka Basics Agenda</a:t>
            </a:r>
          </a:p>
        </p:txBody>
      </p:sp>
    </p:spTree>
    <p:extLst>
      <p:ext uri="{BB962C8B-B14F-4D97-AF65-F5344CB8AC3E}">
        <p14:creationId xmlns:p14="http://schemas.microsoft.com/office/powerpoint/2010/main" val="429137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Log </a:t>
            </a:r>
            <a:r>
              <a:rPr lang="pl-PL" dirty="0" err="1">
                <a:solidFill>
                  <a:schemeClr val="bg1"/>
                </a:solidFill>
              </a:rPr>
              <a:t>Compaction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D5AFD9-797D-2440-A45F-96BC8F3A41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Retains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least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last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known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value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 for a single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Compacted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logs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useful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restoring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state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after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crash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system </a:t>
            </a:r>
            <a:r>
              <a:rPr lang="pl-PL" dirty="0" err="1">
                <a:solidFill>
                  <a:schemeClr val="bg1"/>
                </a:solidFill>
              </a:rPr>
              <a:t>failure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also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deletion</a:t>
            </a:r>
            <a:r>
              <a:rPr lang="pl-PL" dirty="0">
                <a:solidFill>
                  <a:schemeClr val="bg1"/>
                </a:solidFill>
              </a:rPr>
              <a:t> of single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30712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Log </a:t>
            </a:r>
            <a:r>
              <a:rPr lang="pl-PL" dirty="0" err="1">
                <a:solidFill>
                  <a:schemeClr val="bg1"/>
                </a:solidFill>
              </a:rPr>
              <a:t>Compaction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B6607E2E-5F9E-8F49-B80B-E62421D0F7B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33579" y="1312669"/>
            <a:ext cx="6924842" cy="4667250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A6AE13B-805F-1F4B-A3D8-AF3F55E064E1}"/>
              </a:ext>
            </a:extLst>
          </p:cNvPr>
          <p:cNvSpPr txBox="1"/>
          <p:nvPr/>
        </p:nvSpPr>
        <p:spPr>
          <a:xfrm>
            <a:off x="2744052" y="6492875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51261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Kafka API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2656A5C-76DD-FA49-94AC-BF135D58D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822" y="680480"/>
            <a:ext cx="6553545" cy="550498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9B0AB09-B60D-3747-937D-46C1D37CEDD6}"/>
              </a:ext>
            </a:extLst>
          </p:cNvPr>
          <p:cNvSpPr txBox="1"/>
          <p:nvPr/>
        </p:nvSpPr>
        <p:spPr>
          <a:xfrm>
            <a:off x="584385" y="6185541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8461865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Producer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The </a:t>
            </a:r>
            <a:r>
              <a:rPr lang="pl-PL" sz="32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Producer API</a:t>
            </a:r>
            <a:r>
              <a:rPr lang="pl-PL" sz="3200" dirty="0">
                <a:solidFill>
                  <a:schemeClr val="bg1"/>
                </a:solidFill>
              </a:rPr>
              <a:t> </a:t>
            </a:r>
            <a:r>
              <a:rPr lang="pl-PL" sz="3200" dirty="0" err="1">
                <a:solidFill>
                  <a:schemeClr val="bg1"/>
                </a:solidFill>
              </a:rPr>
              <a:t>allows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an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application</a:t>
            </a:r>
            <a:r>
              <a:rPr lang="pl-PL" sz="3200" dirty="0">
                <a:solidFill>
                  <a:schemeClr val="bg1"/>
                </a:solidFill>
              </a:rPr>
              <a:t> to </a:t>
            </a:r>
            <a:r>
              <a:rPr lang="pl-PL" sz="3200" dirty="0" err="1">
                <a:solidFill>
                  <a:schemeClr val="bg1"/>
                </a:solidFill>
              </a:rPr>
              <a:t>publish</a:t>
            </a:r>
            <a:r>
              <a:rPr lang="pl-PL" sz="3200" dirty="0">
                <a:solidFill>
                  <a:schemeClr val="bg1"/>
                </a:solidFill>
              </a:rPr>
              <a:t> a </a:t>
            </a:r>
            <a:r>
              <a:rPr lang="pl-PL" sz="3200" dirty="0" err="1">
                <a:solidFill>
                  <a:schemeClr val="bg1"/>
                </a:solidFill>
              </a:rPr>
              <a:t>stream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to one </a:t>
            </a:r>
            <a:r>
              <a:rPr lang="pl-PL" sz="3200" dirty="0" err="1">
                <a:solidFill>
                  <a:schemeClr val="bg1"/>
                </a:solidFill>
              </a:rPr>
              <a:t>or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more</a:t>
            </a:r>
            <a:r>
              <a:rPr lang="pl-PL" sz="3200" dirty="0">
                <a:solidFill>
                  <a:schemeClr val="bg1"/>
                </a:solidFill>
              </a:rPr>
              <a:t> Kafka </a:t>
            </a:r>
            <a:r>
              <a:rPr lang="pl-PL" sz="3200" dirty="0" err="1">
                <a:solidFill>
                  <a:schemeClr val="bg1"/>
                </a:solidFill>
              </a:rPr>
              <a:t>topics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34722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Consumer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Consumer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subscribe</a:t>
            </a:r>
            <a:r>
              <a:rPr lang="pl-PL" dirty="0">
                <a:solidFill>
                  <a:schemeClr val="bg1"/>
                </a:solidFill>
              </a:rPr>
              <a:t> to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process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them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067131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Streams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act</a:t>
            </a:r>
            <a:r>
              <a:rPr lang="pl-PL" dirty="0">
                <a:solidFill>
                  <a:schemeClr val="bg1"/>
                </a:solidFill>
              </a:rPr>
              <a:t> as a </a:t>
            </a:r>
            <a:r>
              <a:rPr lang="pl-PL" i="1" dirty="0" err="1">
                <a:solidFill>
                  <a:schemeClr val="bg1"/>
                </a:solidFill>
              </a:rPr>
              <a:t>stream</a:t>
            </a:r>
            <a:r>
              <a:rPr lang="pl-PL" i="1" dirty="0">
                <a:solidFill>
                  <a:schemeClr val="bg1"/>
                </a:solidFill>
              </a:rPr>
              <a:t> </a:t>
            </a:r>
            <a:r>
              <a:rPr lang="pl-PL" i="1" dirty="0" err="1">
                <a:solidFill>
                  <a:schemeClr val="bg1"/>
                </a:solidFill>
              </a:rPr>
              <a:t>processor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consuming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input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from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producing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to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effectively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transforming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input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624717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Connector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Connector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building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running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reusable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consumers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connect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existing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data </a:t>
            </a:r>
            <a:r>
              <a:rPr lang="pl-PL" dirty="0" err="1">
                <a:solidFill>
                  <a:schemeClr val="bg1"/>
                </a:solidFill>
              </a:rPr>
              <a:t>systems</a:t>
            </a:r>
            <a:r>
              <a:rPr lang="pl-PL" dirty="0">
                <a:solidFill>
                  <a:schemeClr val="bg1"/>
                </a:solidFill>
              </a:rPr>
              <a:t>. For </a:t>
            </a:r>
            <a:r>
              <a:rPr lang="pl-PL" dirty="0" err="1">
                <a:solidFill>
                  <a:schemeClr val="bg1"/>
                </a:solidFill>
              </a:rPr>
              <a:t>example</a:t>
            </a:r>
            <a:r>
              <a:rPr lang="pl-PL" dirty="0">
                <a:solidFill>
                  <a:schemeClr val="bg1"/>
                </a:solidFill>
              </a:rPr>
              <a:t>, a </a:t>
            </a:r>
            <a:r>
              <a:rPr lang="pl-PL" dirty="0" err="1">
                <a:solidFill>
                  <a:schemeClr val="bg1"/>
                </a:solidFill>
              </a:rPr>
              <a:t>connector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relational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database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might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capture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every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change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table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44757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D3E0AE-3BC9-EB4A-9ECD-6099E02C3D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Thanks!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250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Kafka?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is</a:t>
            </a:r>
            <a:r>
              <a:rPr lang="pl-PL" sz="3200" dirty="0">
                <a:solidFill>
                  <a:schemeClr val="bg1"/>
                </a:solidFill>
              </a:rPr>
              <a:t> a </a:t>
            </a:r>
            <a:r>
              <a:rPr lang="pl-PL" sz="3200" dirty="0" err="1">
                <a:solidFill>
                  <a:schemeClr val="bg1"/>
                </a:solidFill>
              </a:rPr>
              <a:t>messaging</a:t>
            </a:r>
            <a:r>
              <a:rPr lang="pl-PL" sz="3200" dirty="0">
                <a:solidFill>
                  <a:schemeClr val="bg1"/>
                </a:solidFill>
              </a:rPr>
              <a:t> system </a:t>
            </a:r>
            <a:r>
              <a:rPr lang="pl-PL" sz="3200" dirty="0" err="1">
                <a:solidFill>
                  <a:schemeClr val="bg1"/>
                </a:solidFill>
              </a:rPr>
              <a:t>that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is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designed</a:t>
            </a:r>
            <a:r>
              <a:rPr lang="pl-PL" sz="3200" dirty="0">
                <a:solidFill>
                  <a:schemeClr val="bg1"/>
                </a:solidFill>
              </a:rPr>
              <a:t> to be fast, </a:t>
            </a:r>
            <a:r>
              <a:rPr lang="pl-PL" sz="3200" dirty="0" err="1">
                <a:solidFill>
                  <a:schemeClr val="bg1"/>
                </a:solidFill>
              </a:rPr>
              <a:t>scalable</a:t>
            </a:r>
            <a:r>
              <a:rPr lang="pl-PL" sz="3200" dirty="0">
                <a:solidFill>
                  <a:schemeClr val="bg1"/>
                </a:solidFill>
              </a:rPr>
              <a:t>, and </a:t>
            </a:r>
            <a:r>
              <a:rPr lang="pl-PL" sz="3200" dirty="0" err="1">
                <a:solidFill>
                  <a:schemeClr val="bg1"/>
                </a:solidFill>
              </a:rPr>
              <a:t>durable</a:t>
            </a:r>
            <a:r>
              <a:rPr lang="pl-PL" sz="3200" dirty="0">
                <a:solidFill>
                  <a:schemeClr val="bg1"/>
                </a:solidFill>
              </a:rPr>
              <a:t>. 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It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</a:t>
            </a:r>
            <a:r>
              <a:rPr lang="pl-PL" sz="2800" dirty="0">
                <a:solidFill>
                  <a:schemeClr val="bg1"/>
                </a:solidFill>
              </a:rPr>
              <a:t> open-</a:t>
            </a:r>
            <a:r>
              <a:rPr lang="pl-PL" sz="2800" dirty="0" err="1">
                <a:solidFill>
                  <a:schemeClr val="bg1"/>
                </a:solidFill>
              </a:rPr>
              <a:t>source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stream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processing</a:t>
            </a:r>
            <a:r>
              <a:rPr lang="pl-PL" sz="2800" dirty="0">
                <a:solidFill>
                  <a:schemeClr val="bg1"/>
                </a:solidFill>
              </a:rPr>
              <a:t> platform. </a:t>
            </a:r>
          </a:p>
          <a:p>
            <a:pPr lvl="1"/>
            <a:r>
              <a:rPr lang="pl-PL" sz="2800" dirty="0" err="1">
                <a:solidFill>
                  <a:schemeClr val="bg1"/>
                </a:solidFill>
              </a:rPr>
              <a:t>Originated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at</a:t>
            </a:r>
            <a:r>
              <a:rPr lang="pl-PL" sz="2800" dirty="0">
                <a:solidFill>
                  <a:schemeClr val="bg1"/>
                </a:solidFill>
              </a:rPr>
              <a:t> LinkedIn and </a:t>
            </a:r>
            <a:r>
              <a:rPr lang="pl-PL" sz="2800" dirty="0" err="1">
                <a:solidFill>
                  <a:schemeClr val="bg1"/>
                </a:solidFill>
              </a:rPr>
              <a:t>later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became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</a:t>
            </a:r>
            <a:r>
              <a:rPr lang="pl-PL" sz="2800" dirty="0">
                <a:solidFill>
                  <a:schemeClr val="bg1"/>
                </a:solidFill>
              </a:rPr>
              <a:t> open-</a:t>
            </a:r>
            <a:r>
              <a:rPr lang="pl-PL" sz="2800" dirty="0" err="1">
                <a:solidFill>
                  <a:schemeClr val="bg1"/>
                </a:solidFill>
              </a:rPr>
              <a:t>source</a:t>
            </a:r>
            <a:r>
              <a:rPr lang="pl-PL" sz="2800" dirty="0">
                <a:solidFill>
                  <a:schemeClr val="bg1"/>
                </a:solidFill>
              </a:rPr>
              <a:t> Apache </a:t>
            </a:r>
            <a:r>
              <a:rPr lang="pl-PL" sz="2800" dirty="0" err="1">
                <a:solidFill>
                  <a:schemeClr val="bg1"/>
                </a:solidFill>
              </a:rPr>
              <a:t>project</a:t>
            </a:r>
            <a:r>
              <a:rPr lang="pl-PL" sz="2800" dirty="0">
                <a:solidFill>
                  <a:schemeClr val="bg1"/>
                </a:solidFill>
              </a:rPr>
              <a:t> in 2011</a:t>
            </a: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Kafka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written</a:t>
            </a:r>
            <a:r>
              <a:rPr lang="pl-PL" sz="2800" dirty="0">
                <a:solidFill>
                  <a:schemeClr val="bg1"/>
                </a:solidFill>
              </a:rPr>
              <a:t> in Scala and Java. </a:t>
            </a: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It </a:t>
            </a:r>
            <a:r>
              <a:rPr lang="pl-PL" sz="2800" dirty="0" err="1">
                <a:solidFill>
                  <a:schemeClr val="bg1"/>
                </a:solidFill>
              </a:rPr>
              <a:t>aims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providing</a:t>
            </a:r>
            <a:r>
              <a:rPr lang="pl-PL" sz="2800" dirty="0">
                <a:solidFill>
                  <a:schemeClr val="bg1"/>
                </a:solidFill>
              </a:rPr>
              <a:t> a high-</a:t>
            </a:r>
            <a:r>
              <a:rPr lang="pl-PL" sz="2800" dirty="0" err="1">
                <a:solidFill>
                  <a:schemeClr val="bg1"/>
                </a:solidFill>
              </a:rPr>
              <a:t>throughput</a:t>
            </a:r>
            <a:r>
              <a:rPr lang="pl-PL" sz="2800" dirty="0">
                <a:solidFill>
                  <a:schemeClr val="bg1"/>
                </a:solidFill>
              </a:rPr>
              <a:t>, </a:t>
            </a:r>
            <a:r>
              <a:rPr lang="pl-PL" sz="2800" dirty="0" err="1">
                <a:solidFill>
                  <a:schemeClr val="bg1"/>
                </a:solidFill>
              </a:rPr>
              <a:t>low-latency</a:t>
            </a:r>
            <a:r>
              <a:rPr lang="pl-PL" sz="2800" dirty="0">
                <a:solidFill>
                  <a:schemeClr val="bg1"/>
                </a:solidFill>
              </a:rPr>
              <a:t> platform for </a:t>
            </a:r>
            <a:r>
              <a:rPr lang="pl-PL" sz="2800" dirty="0" err="1">
                <a:solidFill>
                  <a:schemeClr val="bg1"/>
                </a:solidFill>
              </a:rPr>
              <a:t>handling</a:t>
            </a:r>
            <a:r>
              <a:rPr lang="pl-PL" sz="2800" dirty="0">
                <a:solidFill>
                  <a:schemeClr val="bg1"/>
                </a:solidFill>
              </a:rPr>
              <a:t> real-</a:t>
            </a:r>
            <a:r>
              <a:rPr lang="pl-PL" sz="2800" dirty="0" err="1">
                <a:solidFill>
                  <a:schemeClr val="bg1"/>
                </a:solidFill>
              </a:rPr>
              <a:t>time</a:t>
            </a:r>
            <a:r>
              <a:rPr lang="pl-PL" sz="2800" dirty="0">
                <a:solidFill>
                  <a:schemeClr val="bg1"/>
                </a:solidFill>
              </a:rPr>
              <a:t> data </a:t>
            </a:r>
            <a:r>
              <a:rPr lang="pl-PL" sz="2800" dirty="0" err="1">
                <a:solidFill>
                  <a:schemeClr val="bg1"/>
                </a:solidFill>
              </a:rPr>
              <a:t>feeds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5112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Kafka?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Apache </a:t>
            </a:r>
            <a:r>
              <a:rPr lang="pl-PL" sz="3200" dirty="0" err="1">
                <a:solidFill>
                  <a:schemeClr val="bg1"/>
                </a:solidFill>
              </a:rPr>
              <a:t>describes</a:t>
            </a:r>
            <a:r>
              <a:rPr lang="pl-PL" sz="3200" dirty="0">
                <a:solidFill>
                  <a:schemeClr val="bg1"/>
                </a:solidFill>
              </a:rPr>
              <a:t> Kafka as a </a:t>
            </a:r>
            <a:r>
              <a:rPr lang="pl-PL" sz="3200" dirty="0" err="1">
                <a:solidFill>
                  <a:schemeClr val="bg1"/>
                </a:solidFill>
              </a:rPr>
              <a:t>distributed</a:t>
            </a:r>
            <a:r>
              <a:rPr lang="pl-PL" sz="3200" dirty="0">
                <a:solidFill>
                  <a:schemeClr val="bg1"/>
                </a:solidFill>
              </a:rPr>
              <a:t> streaming platform </a:t>
            </a:r>
            <a:r>
              <a:rPr lang="pl-PL" sz="3200" dirty="0" err="1">
                <a:solidFill>
                  <a:schemeClr val="bg1"/>
                </a:solidFill>
              </a:rPr>
              <a:t>that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lets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us</a:t>
            </a:r>
            <a:r>
              <a:rPr lang="pl-PL" sz="3200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Publish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subscribe</a:t>
            </a:r>
            <a:r>
              <a:rPr lang="pl-PL" sz="3200" dirty="0">
                <a:solidFill>
                  <a:schemeClr val="bg1"/>
                </a:solidFill>
              </a:rPr>
              <a:t> to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Store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in a </a:t>
            </a:r>
            <a:r>
              <a:rPr lang="pl-PL" sz="3200" dirty="0" err="1">
                <a:solidFill>
                  <a:schemeClr val="bg1"/>
                </a:solidFill>
              </a:rPr>
              <a:t>fault</a:t>
            </a:r>
            <a:r>
              <a:rPr lang="pl-PL" sz="3200" dirty="0">
                <a:solidFill>
                  <a:schemeClr val="bg1"/>
                </a:solidFill>
              </a:rPr>
              <a:t>-tolerant </a:t>
            </a:r>
            <a:r>
              <a:rPr lang="pl-PL" sz="3200" dirty="0" err="1">
                <a:solidFill>
                  <a:schemeClr val="bg1"/>
                </a:solidFill>
              </a:rPr>
              <a:t>way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Process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as </a:t>
            </a:r>
            <a:r>
              <a:rPr lang="pl-PL" sz="3200" dirty="0" err="1">
                <a:solidFill>
                  <a:schemeClr val="bg1"/>
                </a:solidFill>
              </a:rPr>
              <a:t>they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occur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071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739E4B-57CC-1A45-9F45-2F0920123D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823" b="790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Kafka concepts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3415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Records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=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r>
              <a:rPr lang="pl-PL" dirty="0">
                <a:solidFill>
                  <a:schemeClr val="bg1"/>
                </a:solidFill>
              </a:rPr>
              <a:t> = event</a:t>
            </a:r>
          </a:p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consists</a:t>
            </a:r>
            <a:r>
              <a:rPr lang="pl-PL" dirty="0">
                <a:solidFill>
                  <a:schemeClr val="bg1"/>
                </a:solidFill>
              </a:rPr>
              <a:t> of a </a:t>
            </a:r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, a </a:t>
            </a:r>
            <a:r>
              <a:rPr lang="pl-PL" dirty="0" err="1">
                <a:solidFill>
                  <a:schemeClr val="bg1"/>
                </a:solidFill>
              </a:rPr>
              <a:t>value</a:t>
            </a:r>
            <a:r>
              <a:rPr lang="pl-PL" dirty="0">
                <a:solidFill>
                  <a:schemeClr val="bg1"/>
                </a:solidFill>
              </a:rPr>
              <a:t>, and a </a:t>
            </a:r>
            <a:r>
              <a:rPr lang="pl-PL" dirty="0" err="1">
                <a:solidFill>
                  <a:schemeClr val="bg1"/>
                </a:solidFill>
              </a:rPr>
              <a:t>timestamp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sz="2800" dirty="0" err="1">
                <a:solidFill>
                  <a:schemeClr val="bg1"/>
                </a:solidFill>
              </a:rPr>
              <a:t>Categorized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into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Topics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Message = </a:t>
            </a:r>
            <a:r>
              <a:rPr lang="pl-PL" dirty="0" err="1">
                <a:solidFill>
                  <a:schemeClr val="bg1"/>
                </a:solidFill>
              </a:rPr>
              <a:t>byte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array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S</a:t>
            </a:r>
            <a:r>
              <a:rPr lang="pl-PL" sz="2800" dirty="0" err="1">
                <a:solidFill>
                  <a:schemeClr val="bg1"/>
                </a:solidFill>
              </a:rPr>
              <a:t>erializer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not </a:t>
            </a:r>
            <a:r>
              <a:rPr lang="pl-PL" sz="2800" dirty="0" err="1">
                <a:solidFill>
                  <a:schemeClr val="bg1"/>
                </a:solidFill>
              </a:rPr>
              <a:t>necessary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361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Topics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A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category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published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 err="1">
                <a:solidFill>
                  <a:schemeClr val="bg1"/>
                </a:solidFill>
              </a:rPr>
              <a:t>Producers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write</a:t>
            </a:r>
            <a:r>
              <a:rPr lang="pl-PL" dirty="0">
                <a:solidFill>
                  <a:schemeClr val="bg1"/>
                </a:solidFill>
              </a:rPr>
              <a:t> data to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consumers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read</a:t>
            </a:r>
            <a:r>
              <a:rPr lang="pl-PL" dirty="0">
                <a:solidFill>
                  <a:schemeClr val="bg1"/>
                </a:solidFill>
              </a:rPr>
              <a:t> from </a:t>
            </a:r>
            <a:r>
              <a:rPr lang="pl-PL" dirty="0" err="1">
                <a:solidFill>
                  <a:schemeClr val="bg1"/>
                </a:solidFill>
              </a:rPr>
              <a:t>them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in Kafka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always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multi-subscriber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sz="2800" dirty="0" err="1">
                <a:solidFill>
                  <a:schemeClr val="bg1"/>
                </a:solidFill>
              </a:rPr>
              <a:t>Topics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are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partitioned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persistent</a:t>
            </a:r>
            <a:r>
              <a:rPr lang="pl-PL" dirty="0">
                <a:solidFill>
                  <a:schemeClr val="bg1"/>
                </a:solidFill>
              </a:rPr>
              <a:t> –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stored</a:t>
            </a:r>
            <a:r>
              <a:rPr lang="pl-PL" dirty="0">
                <a:solidFill>
                  <a:schemeClr val="bg1"/>
                </a:solidFill>
              </a:rPr>
              <a:t> on the </a:t>
            </a:r>
            <a:r>
              <a:rPr lang="pl-PL" dirty="0" err="1">
                <a:solidFill>
                  <a:schemeClr val="bg1"/>
                </a:solidFill>
              </a:rPr>
              <a:t>disk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3102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AEF9F3BF-A2A2-814B-8E99-6731A2000D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9422" y="1127038"/>
            <a:ext cx="7173155" cy="4603924"/>
          </a:xfr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3E9C3D3-B6CF-D74E-80E3-17C43304B1D6}"/>
              </a:ext>
            </a:extLst>
          </p:cNvPr>
          <p:cNvSpPr txBox="1"/>
          <p:nvPr/>
        </p:nvSpPr>
        <p:spPr>
          <a:xfrm>
            <a:off x="2509422" y="6123543"/>
            <a:ext cx="38002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https://kafka.apache.org/intro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58983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Partitions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Each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topic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has</a:t>
            </a:r>
            <a:r>
              <a:rPr lang="pl-PL" sz="2800" dirty="0">
                <a:solidFill>
                  <a:schemeClr val="bg1"/>
                </a:solidFill>
              </a:rPr>
              <a:t> one </a:t>
            </a:r>
            <a:r>
              <a:rPr lang="pl-PL" sz="2800" dirty="0" err="1">
                <a:solidFill>
                  <a:schemeClr val="bg1"/>
                </a:solidFill>
              </a:rPr>
              <a:t>or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more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partitions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Order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preserved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within</a:t>
            </a:r>
            <a:r>
              <a:rPr lang="pl-PL" dirty="0">
                <a:solidFill>
                  <a:schemeClr val="bg1"/>
                </a:solidFill>
              </a:rPr>
              <a:t> single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Partitions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across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cluster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added</a:t>
            </a:r>
            <a:r>
              <a:rPr lang="pl-PL" dirty="0">
                <a:solidFill>
                  <a:schemeClr val="bg1"/>
                </a:solidFill>
              </a:rPr>
              <a:t> to the </a:t>
            </a:r>
            <a:r>
              <a:rPr lang="pl-PL" dirty="0" err="1">
                <a:solidFill>
                  <a:schemeClr val="bg1"/>
                </a:solidFill>
              </a:rPr>
              <a:t>very</a:t>
            </a:r>
            <a:r>
              <a:rPr lang="pl-PL" dirty="0">
                <a:solidFill>
                  <a:schemeClr val="bg1"/>
                </a:solidFill>
              </a:rPr>
              <a:t> end of </a:t>
            </a:r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partitions</a:t>
            </a:r>
            <a:endParaRPr lang="pl-PL" dirty="0">
              <a:solidFill>
                <a:schemeClr val="bg1"/>
              </a:solidFill>
            </a:endParaRPr>
          </a:p>
          <a:p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0411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585</Words>
  <Application>Microsoft Macintosh PowerPoint</Application>
  <PresentationFormat>Widescreen</PresentationFormat>
  <Paragraphs>102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Roboto</vt:lpstr>
      <vt:lpstr>Roboto Medium</vt:lpstr>
      <vt:lpstr>Office Theme</vt:lpstr>
      <vt:lpstr>Apache Kafka Basics</vt:lpstr>
      <vt:lpstr>Kafka Basics Agenda</vt:lpstr>
      <vt:lpstr>What is Kafka?</vt:lpstr>
      <vt:lpstr>What is Kafka?</vt:lpstr>
      <vt:lpstr>Kafka concepts</vt:lpstr>
      <vt:lpstr>Records</vt:lpstr>
      <vt:lpstr>Topics</vt:lpstr>
      <vt:lpstr>PowerPoint Presentation</vt:lpstr>
      <vt:lpstr>Partitions</vt:lpstr>
      <vt:lpstr>Partition Offset</vt:lpstr>
      <vt:lpstr>Replicas</vt:lpstr>
      <vt:lpstr>Brokers</vt:lpstr>
      <vt:lpstr>Cluster</vt:lpstr>
      <vt:lpstr>Zookeeper</vt:lpstr>
      <vt:lpstr>Kafka Features</vt:lpstr>
      <vt:lpstr>Multi Tenancy</vt:lpstr>
      <vt:lpstr>Geo Replication</vt:lpstr>
      <vt:lpstr>Guarantees</vt:lpstr>
      <vt:lpstr>Retention</vt:lpstr>
      <vt:lpstr>Log Compaction</vt:lpstr>
      <vt:lpstr>Log Compaction</vt:lpstr>
      <vt:lpstr>Kafka API</vt:lpstr>
      <vt:lpstr>Producer API</vt:lpstr>
      <vt:lpstr>Consumer API</vt:lpstr>
      <vt:lpstr>Streams API</vt:lpstr>
      <vt:lpstr>Connector API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Kafka Basics</dc:title>
  <dc:creator>Dyminski, Mateusz (Nokia - PL/Wroclaw)</dc:creator>
  <cp:lastModifiedBy>Dyminski, Mateusz (Nokia - PL/Wroclaw)</cp:lastModifiedBy>
  <cp:revision>1</cp:revision>
  <dcterms:created xsi:type="dcterms:W3CDTF">2019-07-07T14:40:32Z</dcterms:created>
  <dcterms:modified xsi:type="dcterms:W3CDTF">2019-07-07T14:41:02Z</dcterms:modified>
</cp:coreProperties>
</file>